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11"/>
  </p:notesMasterIdLst>
  <p:handoutMasterIdLst>
    <p:handoutMasterId r:id="rId12"/>
  </p:handoutMasterIdLst>
  <p:sldIdLst>
    <p:sldId id="267" r:id="rId3"/>
    <p:sldId id="285" r:id="rId4"/>
    <p:sldId id="335" r:id="rId5"/>
    <p:sldId id="336" r:id="rId6"/>
    <p:sldId id="337" r:id="rId7"/>
    <p:sldId id="338" r:id="rId8"/>
    <p:sldId id="326" r:id="rId9"/>
    <p:sldId id="33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A510E20-3B91-4640-9DB4-318CDC88185E}">
          <p14:sldIdLst>
            <p14:sldId id="267"/>
            <p14:sldId id="285"/>
            <p14:sldId id="335"/>
            <p14:sldId id="336"/>
            <p14:sldId id="337"/>
            <p14:sldId id="338"/>
            <p14:sldId id="32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FFB700"/>
    <a:srgbClr val="C88800"/>
    <a:srgbClr val="898989"/>
    <a:srgbClr val="FFFFFF"/>
    <a:srgbClr val="FEFEFE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024"/>
    <p:restoredTop sz="93082"/>
  </p:normalViewPr>
  <p:slideViewPr>
    <p:cSldViewPr showGuides="1">
      <p:cViewPr varScale="1">
        <p:scale>
          <a:sx n="102" d="100"/>
          <a:sy n="102" d="100"/>
        </p:scale>
        <p:origin x="1328" y="17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784" y="20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19E7-6596-9747-BF80-CF774554C55B}" type="datetime1">
              <a:rPr lang="de-DE" smtClean="0">
                <a:solidFill>
                  <a:srgbClr val="898989"/>
                </a:solidFill>
              </a:rPr>
              <a:t>31.01.25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| Institut | Person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5C6C02-5713-4C4A-9C59-487F2E0F4715}" type="datetime1">
              <a:rPr lang="de-DE" smtClean="0"/>
              <a:t>31.01.25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I would like to present you the second task sheet which deals with the modeling of viscoelasticity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075408-ECB8-9442-ADAC-6F24D00946E0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62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0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416-C963-1359-6F66-AF62CA3D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35B45E-902B-B728-2256-C336EFCA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86F553-9E25-28A4-6DA1-FD8FF3DE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RNN is a series-connected FFNN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Hidden state: Memory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A661F-6FE3-AA9F-4545-56F3B03660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443D8E-4BF8-18E9-9D3B-E2814CB7C1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5F00A-EC41-F4AB-B773-93259400E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29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17A7-1664-5A05-222D-2F34CCD5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E8D729-56E3-4D8A-0679-673CDC19A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7BF54A-ACC0-37CD-B25A-9ED01407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1BE43E-08DE-89E0-EF76-EC22A9D463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E6644D-5BD2-F797-DB93-C18CBA35C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C854B-658D-6E66-62D7-60604794E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76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EC61-179F-8ED7-5B1F-2BD18CD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4C6F8B-50D5-B371-1C41-75DAE316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8DED4-C325-937A-745A-F0DAB004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145D9-E3CE-F591-3CA3-6E22596AE5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8C83B2-5372-47AA-0443-18A0E7809B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66615-09CC-FA88-FB94-DD67284FD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29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4C82-6900-CCC2-F526-0FE1FF69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73A0EF-3EB3-51CA-6D0F-DF8B0A5D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930799-29E1-C258-3376-C93782BA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24964-8DA3-EF0F-CDFF-79635ADA35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000ECC-5030-E669-6706-401FA51A96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40897-21B6-941C-0254-58EAADE58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27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BB8AD-CF69-7234-EAB7-7B4F9AB9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36C864-E350-7F52-666C-AE8A16A8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AFBD4D-4F6C-9A36-308A-457347BDD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11FC57-9CB9-5A40-8B80-FB141F3C49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31.01.25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AE54A-1789-BE15-49D0-BBF9BC9BB9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D89CE-4851-B8AC-9E2D-648FFFD61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2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9BE4A4-6A55-74B6-4BCC-13F86F08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062066-72CA-0AD6-0526-A51DD9E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7504C4-9709-C75E-2472-1F8DC1FE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C2CC25D-087B-904A-8FBF-392DC57A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382D-BDD1-9542-8F07-EFEC76866B88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9151-D30D-FE41-8A92-4C2A6CF718FA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2897-3779-8715-3D8D-B9E4F5B0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0324A-79B5-DA08-5251-E87B983EC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DCFAC-EB89-E2F5-F455-C7D0DE86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CAE29-81A7-DB46-A780-3646B0CCAC38}" type="datetime1">
              <a:rPr lang="de-DE" smtClean="0"/>
              <a:t>31.01.25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77E3A-EDAE-5A90-44C6-A9EC06D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2D367-DA30-F78E-B394-CD563D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FDA82-02CE-123A-C2C2-CAE2E2D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582EE-8776-FD4A-18CB-1D475675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13A4D-AA79-1986-7A62-98EA844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A17B-87BA-8440-A283-CC41FF0FBFEC}" type="datetime1">
              <a:rPr lang="de-DE" smtClean="0"/>
              <a:t>31.01.25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8BEF7-3095-1165-858F-6B6CD67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59D48-6D64-11CD-B3FC-E5BE95BE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A3C18-B82F-4403-DC6C-1B843EFF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C221E-63AF-549D-EDAF-08C8389D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539D4-E9D1-2330-26BD-AE503BC9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EF5-562D-8B44-9351-CD9687E36E36}" type="datetime1">
              <a:rPr lang="de-DE" smtClean="0"/>
              <a:t>31.01.25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BBA1-5938-616E-7A62-3D549A3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8E22C-96B3-52A6-4332-B905138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94EF-9A52-7210-664E-D14E759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D07C3-CBF4-B64A-7397-554EBD41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10D480-3312-A004-E34E-621EC68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69024-31EE-E223-157C-E3D3CAFA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3C4A-5B6C-9044-ACD2-98532A22F704}" type="datetime1">
              <a:rPr lang="de-DE" smtClean="0"/>
              <a:t>31.01.25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4300B4-2D77-8623-B588-1B915AC1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56F4A6-4446-6861-3C96-F86F3F5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68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C1528-C559-6A49-D353-05658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12AAD-3F59-52F5-7073-24D0857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3D0CF-387D-D6AB-A420-7BA8CBDF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BEF9E-D20B-3BCD-2DCF-DDE51763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00719A-4ACD-A7A8-6EF9-BE8F87AE4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C5F1A-C0D1-8C3E-4081-6A3B8988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65B3-8B0E-FF4D-9B71-6C6255E7C672}" type="datetime1">
              <a:rPr lang="de-DE" smtClean="0"/>
              <a:t>31.01.25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7C7F5C-0961-6112-7597-4DF2733B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822D33-B81C-3D02-C653-172628A2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E632C-247D-69F4-AAEC-3311900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A4F49D-DB73-9FC5-B15D-14AB064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A96C-712F-4B47-AD66-032C8A099B88}" type="datetime1">
              <a:rPr lang="de-DE" smtClean="0"/>
              <a:t>31.01.25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F55CD-CF04-38ED-54F5-0BAB7DBE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250B3-A75F-FE50-67E3-57F2215E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DAD665-9964-B1C0-04D8-9D5DEC4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934F-A3A9-BC46-B601-05087448C2FE}" type="datetime1">
              <a:rPr lang="de-DE" smtClean="0"/>
              <a:t>31.01.25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87187-D852-A5AD-701E-FA8D7717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2BA0C6-D7D7-FB90-7A3A-597307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E55B4-593C-20A4-E119-7450E63D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3FEEE-3C95-AFDC-BEFF-B825D4AE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44110-37AC-B42F-13E0-FA970A887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4F752-90A4-5F97-5270-D8AEC26A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2A30-228F-D44F-8057-DA7733BE263D}" type="datetime1">
              <a:rPr lang="de-DE" smtClean="0"/>
              <a:t>31.01.25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383AB-B21B-86BD-516B-E547FC8B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F9D00-593B-A07A-F1A6-EFFED5A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882E-8990-9E08-1A7E-AB7AC169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09A43-CB6E-17B1-A698-3DFC05257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720B3-CD1C-11DE-8589-DDD67534D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B96E24-A7BE-748A-C751-CBC518DD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D000-2A69-6543-B563-8835F4CA021C}" type="datetime1">
              <a:rPr lang="de-DE" smtClean="0"/>
              <a:t>31.01.25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79090-9FE9-2FBA-B1B3-B653E8C0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F0D2C-B846-1A2C-35C9-97BC183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04A0-B798-E238-9EB8-5E659F53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DA3E5F-1FCD-CA49-CE42-8835BCE6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67945-F4A6-4E58-88F5-8A3F53BA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6C91-C443-5E45-92BE-9A6AA84231F3}" type="datetime1">
              <a:rPr lang="de-DE" smtClean="0"/>
              <a:t>31.01.25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5BE913-61A7-0B38-0868-531BF46D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4DAC-07CB-4AFA-459F-E2F735B1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67BF2-859A-4F8F-D65C-302911D90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DBD500-EF4F-D8C7-FBB6-5404C98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66116-A952-93C3-4468-EAD3EE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0558-9427-3045-8D07-E45201D08D01}" type="datetime1">
              <a:rPr lang="de-DE" smtClean="0"/>
              <a:t>31.01.25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F4EE8-0136-FF05-F361-F3C7B9F4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AAA7C-DEBB-EBA9-1565-BEA9C579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AE73-6D4E-E043-BC15-4C697139C962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13D-CC1E-A248-BB93-683B785586FB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CDE99077-865C-F1C0-502E-EA4A33DE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E5846D2A-6868-CB69-F0EB-F25BD161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52FA8D3-5AB8-E9D3-F51B-FE2E1AD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ECFF-E6DD-5F4B-BFAE-1C29E9551E15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0548-721D-5F4C-AE60-635C4B58442E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9007-6718-2048-B0B2-842BDFF7B594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Task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DB9-20A1-F249-B817-FC3A576ACE88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Engineering | Cyber-</a:t>
            </a:r>
            <a:r>
              <a:rPr lang="de-DE" dirty="0" err="1"/>
              <a:t>Physical</a:t>
            </a:r>
            <a:r>
              <a:rPr lang="de-DE" dirty="0"/>
              <a:t> Simulation Group | Tutorial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58DD56-A205-B2BF-60D6-465B865C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02F62-44E0-8168-4059-785D7155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FEDE5E-984C-DF77-2F41-CE3B49FA5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2139-7B5C-CE48-B6A1-7D5970C4EAF5}" type="datetime1">
              <a:rPr lang="de-DE" smtClean="0"/>
              <a:t>31.01.25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EA01C-37B6-8162-287C-DF8B3D67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F453E-4754-EDCE-3300-BDE219D5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0A3C-1577-DB87-FE7F-8BCB6A29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 machine learning in solid mechanics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AF7F8-70C0-11EB-BC4B-C6599B9C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3 – Viscoelasticity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D0091B-AF6C-D2B3-28A2-E4EAF6E0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25A2-1A5F-0641-9A2D-C8AF7BC6A84F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A84E0C-1D67-7D8D-0C3F-CC62841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70F0FC-5AE6-6C05-ABB6-7D2B754C1E02}"/>
              </a:ext>
            </a:extLst>
          </p:cNvPr>
          <p:cNvSpPr txBox="1"/>
          <p:nvPr/>
        </p:nvSpPr>
        <p:spPr>
          <a:xfrm>
            <a:off x="3113903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D0-00E7-1AB5-9D29-E7FA33E0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3CC50C77-0EDE-F2B8-97A3-FB1965CA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04" y="2550233"/>
            <a:ext cx="3392225" cy="27420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3815303-2E8D-60E6-635E-CB3EBAC5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603" y="1017272"/>
            <a:ext cx="3392225" cy="153252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76FAC-90B8-B7EC-70D9-5A129EE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29298-3EAE-6EEE-28C0-37F6604F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7371B0-7F14-2D2F-059D-549AFFB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4962B305-07B0-2B2A-3F9E-D8C2C99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7" y="221528"/>
            <a:ext cx="3215778" cy="6272506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9C6686D5-9120-ACBF-199E-56BADA82FE4D}"/>
              </a:ext>
            </a:extLst>
          </p:cNvPr>
          <p:cNvSpPr txBox="1">
            <a:spLocks/>
          </p:cNvSpPr>
          <p:nvPr/>
        </p:nvSpPr>
        <p:spPr>
          <a:xfrm>
            <a:off x="3392267" y="1071794"/>
            <a:ext cx="5015778" cy="47586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So </a:t>
            </a:r>
            <a:r>
              <a:rPr lang="de-DE" sz="1600" dirty="0" err="1">
                <a:ea typeface="Cambria Math" panose="02040503050406030204" pitchFamily="18" charset="0"/>
              </a:rPr>
              <a:t>far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have</a:t>
            </a:r>
            <a:r>
              <a:rPr lang="de-DE" sz="1600" dirty="0">
                <a:ea typeface="Cambria Math" panose="02040503050406030204" pitchFamily="18" charset="0"/>
              </a:rPr>
              <a:t> dealt </a:t>
            </a:r>
            <a:r>
              <a:rPr lang="de-DE" sz="1600" dirty="0" err="1">
                <a:ea typeface="Cambria Math" panose="02040503050406030204" pitchFamily="18" charset="0"/>
              </a:rPr>
              <a:t>with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r>
              <a:rPr lang="de-DE" sz="1600" dirty="0">
                <a:ea typeface="Cambria Math" panose="02040503050406030204" pitchFamily="18" charset="0"/>
              </a:rPr>
              <a:t> (</a:t>
            </a:r>
            <a:r>
              <a:rPr lang="de-DE" sz="1600" dirty="0" err="1">
                <a:ea typeface="Cambria Math" panose="02040503050406030204" pitchFamily="18" charset="0"/>
              </a:rPr>
              <a:t>dissipation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free</a:t>
            </a:r>
            <a:r>
              <a:rPr lang="de-DE" sz="1600" dirty="0">
                <a:ea typeface="Cambria Math" panose="02040503050406030204" pitchFamily="18" charset="0"/>
              </a:rPr>
              <a:t>)</a:t>
            </a:r>
          </a:p>
          <a:p>
            <a:pPr>
              <a:buSzPct val="80000"/>
            </a:pPr>
            <a:r>
              <a:rPr lang="de-DE" sz="1600" dirty="0" err="1">
                <a:ea typeface="Cambria Math" panose="02040503050406030204" pitchFamily="18" charset="0"/>
              </a:rPr>
              <a:t>Now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consider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inelastic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Energy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dissipated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Stress-</a:t>
            </a:r>
            <a:r>
              <a:rPr lang="de-DE" sz="1600" dirty="0" err="1">
                <a:ea typeface="Cambria Math" panose="02040503050406030204" pitchFamily="18" charset="0"/>
              </a:rPr>
              <a:t>strain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relation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rate- </a:t>
            </a:r>
            <a:r>
              <a:rPr lang="de-DE" sz="1600" dirty="0" err="1">
                <a:ea typeface="Cambria Math" panose="02040503050406030204" pitchFamily="18" charset="0"/>
              </a:rPr>
              <a:t>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path-dependent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>
              <a:buSzPct val="80000"/>
            </a:pPr>
            <a:r>
              <a:rPr lang="de-DE" sz="1600" b="1" dirty="0">
                <a:ea typeface="Cambria Math" panose="02040503050406030204" pitchFamily="18" charset="0"/>
              </a:rPr>
              <a:t>Maxwell </a:t>
            </a:r>
            <a:r>
              <a:rPr lang="de-DE" sz="1600" b="1" dirty="0" err="1">
                <a:ea typeface="Cambria Math" panose="02040503050406030204" pitchFamily="18" charset="0"/>
              </a:rPr>
              <a:t>model</a:t>
            </a:r>
            <a:r>
              <a:rPr lang="de-DE" sz="1600" b="1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describing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the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viscoelastic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behavior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of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F8BF2D5-9ECC-D66A-1F88-35E780E4AED0}"/>
              </a:ext>
            </a:extLst>
          </p:cNvPr>
          <p:cNvPicPr>
            <a:picLocks/>
          </p:cNvPicPr>
          <p:nvPr/>
        </p:nvPicPr>
        <p:blipFill>
          <a:blip r:embed="rId5"/>
          <a:srcRect r="50743"/>
          <a:stretch/>
        </p:blipFill>
        <p:spPr>
          <a:xfrm>
            <a:off x="3945791" y="2855816"/>
            <a:ext cx="1426121" cy="11463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80E9EF-5EF2-A78B-54EB-720401AD4107}"/>
              </a:ext>
            </a:extLst>
          </p:cNvPr>
          <p:cNvPicPr>
            <a:picLocks/>
          </p:cNvPicPr>
          <p:nvPr/>
        </p:nvPicPr>
        <p:blipFill>
          <a:blip r:embed="rId5"/>
          <a:srcRect l="50000"/>
          <a:stretch/>
        </p:blipFill>
        <p:spPr>
          <a:xfrm>
            <a:off x="5618639" y="2855816"/>
            <a:ext cx="1426119" cy="114636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C41032B-BC7C-0EAA-5C75-42B542CA9F79}"/>
              </a:ext>
            </a:extLst>
          </p:cNvPr>
          <p:cNvGrpSpPr/>
          <p:nvPr/>
        </p:nvGrpSpPr>
        <p:grpSpPr>
          <a:xfrm>
            <a:off x="5775763" y="5275628"/>
            <a:ext cx="6651936" cy="1242000"/>
            <a:chOff x="4362863" y="4224811"/>
            <a:chExt cx="6651936" cy="124200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4A7F948-6B5A-94D2-1BBF-775C34A61D5A}"/>
                </a:ext>
              </a:extLst>
            </p:cNvPr>
            <p:cNvSpPr/>
            <p:nvPr/>
          </p:nvSpPr>
          <p:spPr>
            <a:xfrm>
              <a:off x="4918799" y="4224811"/>
              <a:ext cx="2898000" cy="1242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/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>
                          <m:f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den>
                        </m:f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5C6B684-08F8-6C09-5341-5F8D20EB8DFA}"/>
                </a:ext>
              </a:extLst>
            </p:cNvPr>
            <p:cNvSpPr txBox="1"/>
            <p:nvPr/>
          </p:nvSpPr>
          <p:spPr>
            <a:xfrm>
              <a:off x="4918799" y="426844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Explicit </a:t>
              </a:r>
              <a:r>
                <a:rPr lang="de-DE" sz="1400" b="1" dirty="0" err="1">
                  <a:ea typeface="Cambria Math" panose="02040503050406030204" pitchFamily="18" charset="0"/>
                </a:rPr>
                <a:t>euler</a:t>
              </a:r>
              <a:r>
                <a:rPr lang="de-DE" sz="1400" b="1" dirty="0">
                  <a:ea typeface="Cambria Math" panose="02040503050406030204" pitchFamily="18" charset="0"/>
                </a:rPr>
                <a:t> </a:t>
              </a:r>
              <a:r>
                <a:rPr lang="de-DE" sz="1400" b="1" dirty="0" err="1">
                  <a:ea typeface="Cambria Math" panose="02040503050406030204" pitchFamily="18" charset="0"/>
                </a:rPr>
                <a:t>scheme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F9647C-9B3A-1A6F-1A02-A27ED6205FF8}"/>
              </a:ext>
            </a:extLst>
          </p:cNvPr>
          <p:cNvGrpSpPr/>
          <p:nvPr/>
        </p:nvGrpSpPr>
        <p:grpSpPr>
          <a:xfrm>
            <a:off x="9262829" y="5280481"/>
            <a:ext cx="6096001" cy="1242000"/>
            <a:chOff x="6882965" y="4260948"/>
            <a:chExt cx="6096001" cy="18277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456D788-BFE4-D30B-14F9-8C4DB511710F}"/>
                </a:ext>
              </a:extLst>
            </p:cNvPr>
            <p:cNvGrpSpPr/>
            <p:nvPr/>
          </p:nvGrpSpPr>
          <p:grpSpPr>
            <a:xfrm>
              <a:off x="6882965" y="4260948"/>
              <a:ext cx="6096001" cy="1827750"/>
              <a:chOff x="8079738" y="4183548"/>
              <a:chExt cx="6096001" cy="1827750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881EFC92-78B8-B32E-F1EC-4D0C641B3CDA}"/>
                  </a:ext>
                </a:extLst>
              </p:cNvPr>
              <p:cNvGrpSpPr/>
              <p:nvPr/>
            </p:nvGrpSpPr>
            <p:grpSpPr>
              <a:xfrm>
                <a:off x="8079738" y="4183548"/>
                <a:ext cx="6096001" cy="1827750"/>
                <a:chOff x="4918798" y="4224811"/>
                <a:chExt cx="6096001" cy="1827750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68011DFE-C99E-ED12-A404-9BF3AFA26ABF}"/>
                    </a:ext>
                  </a:extLst>
                </p:cNvPr>
                <p:cNvSpPr/>
                <p:nvPr/>
              </p:nvSpPr>
              <p:spPr>
                <a:xfrm>
                  <a:off x="4918798" y="4224811"/>
                  <a:ext cx="2898000" cy="182775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8363931A-BF16-9B5E-584D-E6A45BC412BC}"/>
                    </a:ext>
                  </a:extLst>
                </p:cNvPr>
                <p:cNvSpPr txBox="1"/>
                <p:nvPr/>
              </p:nvSpPr>
              <p:spPr>
                <a:xfrm>
                  <a:off x="4918799" y="4268449"/>
                  <a:ext cx="6096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sz="1400" b="1" dirty="0">
                      <a:ea typeface="Cambria Math" panose="02040503050406030204" pitchFamily="18" charset="0"/>
                    </a:rPr>
                    <a:t>Harmonic </a:t>
                  </a:r>
                  <a:r>
                    <a:rPr lang="de-DE" sz="1400" b="1" dirty="0" err="1">
                      <a:ea typeface="Cambria Math" panose="02040503050406030204" pitchFamily="18" charset="0"/>
                    </a:rPr>
                    <a:t>oscillation</a:t>
                  </a:r>
                  <a:r>
                    <a:rPr lang="de-DE" sz="1400" b="1" dirty="0">
                      <a:ea typeface="Cambria Math" panose="02040503050406030204" pitchFamily="18" charset="0"/>
                    </a:rPr>
                    <a:t>: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de-DE" sz="1400" b="0" dirty="0"/>
                  </a:p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de-DE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39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491EB1C-C60A-791F-1AF8-41F727421976}"/>
                  </a:ext>
                </a:extLst>
              </p:cNvPr>
              <p:cNvSpPr txBox="1"/>
              <p:nvPr/>
            </p:nvSpPr>
            <p:spPr>
              <a:xfrm>
                <a:off x="8079739" y="4652961"/>
                <a:ext cx="19829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ea typeface="Cambria Math" panose="02040503050406030204" pitchFamily="18" charset="0"/>
                  </a:rPr>
                  <a:t>Parameters</a:t>
                </a:r>
                <a:r>
                  <a:rPr lang="de-DE" sz="1400" b="1" dirty="0">
                    <a:ea typeface="Cambria Math" panose="02040503050406030204" pitchFamily="18" charset="0"/>
                  </a:rPr>
                  <a:t>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/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0.5, 2, 1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39C93E8-F0BC-FB99-421B-5D3BCADE2BA9}"/>
              </a:ext>
            </a:extLst>
          </p:cNvPr>
          <p:cNvGrpSpPr/>
          <p:nvPr/>
        </p:nvGrpSpPr>
        <p:grpSpPr>
          <a:xfrm>
            <a:off x="3362182" y="5270131"/>
            <a:ext cx="3216004" cy="1241661"/>
            <a:chOff x="431002" y="4224812"/>
            <a:chExt cx="4055685" cy="12080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0124734-7C1D-08C1-6A36-8F796FDB6F99}"/>
                </a:ext>
              </a:extLst>
            </p:cNvPr>
            <p:cNvSpPr/>
            <p:nvPr/>
          </p:nvSpPr>
          <p:spPr>
            <a:xfrm>
              <a:off x="469589" y="4224812"/>
              <a:ext cx="3653542" cy="120806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/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/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de-DE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blipFill>
                  <a:blip r:embed="rId9"/>
                  <a:stretch>
                    <a:fillRect l="-797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8213D67-C7F4-7F8C-C155-428A5AA521B7}"/>
                </a:ext>
              </a:extLst>
            </p:cNvPr>
            <p:cNvSpPr txBox="1"/>
            <p:nvPr/>
          </p:nvSpPr>
          <p:spPr>
            <a:xfrm>
              <a:off x="431002" y="4252846"/>
              <a:ext cx="3430018" cy="268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Maxwell </a:t>
              </a:r>
              <a:r>
                <a:rPr lang="de-DE" sz="1400" b="1" dirty="0" err="1">
                  <a:ea typeface="Cambria Math" panose="02040503050406030204" pitchFamily="18" charset="0"/>
                </a:rPr>
                <a:t>model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0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60F7-BBBE-3560-4A66-ADD3E323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1DEE20CC-D7CF-563F-0A8F-5FF4534E79C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24" y="2464737"/>
            <a:ext cx="4197600" cy="19836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F7BBF2-1549-053D-63D2-DA3E669E03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24" y="4292465"/>
            <a:ext cx="4197600" cy="19836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FE0BE-9791-A1B3-BA9F-F06D9A09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C4D20-33CE-D256-DAD1-01433D46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8DCA40-FCC9-C0DD-544D-6C0CF5E4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DD34D6-A3F2-F91F-3DCB-8CCEBECE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743900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Recurrent neural network (</a:t>
                </a:r>
                <a:r>
                  <a:rPr lang="en-US" sz="1600" b="1" dirty="0"/>
                  <a:t>RNN</a:t>
                </a:r>
                <a:r>
                  <a:rPr lang="en-US" sz="1600" dirty="0"/>
                  <a:t>) are a special type of artificial neural networks designed to learn </a:t>
                </a:r>
                <a:r>
                  <a:rPr lang="en-US" sz="1600" b="1" dirty="0"/>
                  <a:t>temporal dependencies </a:t>
                </a:r>
                <a:r>
                  <a:rPr lang="en-US" sz="1600" dirty="0"/>
                  <a:t>in data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…,∆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buSzPct val="80000"/>
                </a:pP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  <a:blipFill>
                <a:blip r:embed="rId5"/>
                <a:stretch>
                  <a:fillRect l="-3273" t="-1333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Text, Screenshot, gelb, Kreis enthält.&#10;&#10;KI-generierte Inhalte können fehlerhaft sein.">
            <a:extLst>
              <a:ext uri="{FF2B5EF4-FFF2-40B4-BE49-F238E27FC236}">
                <a16:creationId xmlns:a16="http://schemas.microsoft.com/office/drawing/2014/main" id="{C6F1342F-24FC-9009-EEC6-4B3C6B149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09" y="1021355"/>
            <a:ext cx="1651971" cy="1364672"/>
          </a:xfrm>
          <a:prstGeom prst="rect">
            <a:avLst/>
          </a:prstGeom>
        </p:spPr>
      </p:pic>
      <p:pic>
        <p:nvPicPr>
          <p:cNvPr id="5" name="Grafik 4" descr="Ein Bild, das Screenshot, gelb, Schrift, Kreis enthält.&#10;&#10;KI-generierte Inhalte können fehlerhaft sein.">
            <a:extLst>
              <a:ext uri="{FF2B5EF4-FFF2-40B4-BE49-F238E27FC236}">
                <a16:creationId xmlns:a16="http://schemas.microsoft.com/office/drawing/2014/main" id="{18DD0A0A-831D-7040-36DD-6DD5EC4A8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4" y="1015271"/>
            <a:ext cx="3475685" cy="130957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400" dirty="0"/>
                  <a:t>[32, 2]; 10,000 epochs </a:t>
                </a:r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  <a:blipFill>
                <a:blip r:embed="rId8"/>
                <a:stretch>
                  <a:fillRect l="-3383" t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2B8303-F0B9-69E6-AA91-B87934A92A6E}"/>
              </a:ext>
            </a:extLst>
          </p:cNvPr>
          <p:cNvGrpSpPr/>
          <p:nvPr/>
        </p:nvGrpSpPr>
        <p:grpSpPr>
          <a:xfrm>
            <a:off x="3334730" y="4245279"/>
            <a:ext cx="3692356" cy="195597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F18B55-9FBF-0AF7-54AC-92B74F983726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2444BE0-963A-37F9-57C0-10F412550E6D}"/>
                </a:ext>
              </a:extLst>
            </p:cNvPr>
            <p:cNvSpPr txBox="1"/>
            <p:nvPr/>
          </p:nvSpPr>
          <p:spPr>
            <a:xfrm>
              <a:off x="431002" y="4252846"/>
              <a:ext cx="3653542" cy="2166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Model </a:t>
              </a:r>
              <a:r>
                <a:rPr lang="de-DE" sz="1600" dirty="0" err="1">
                  <a:ea typeface="Cambria Math" panose="02040503050406030204" pitchFamily="18" charset="0"/>
                </a:rPr>
                <a:t>without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any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knowlegde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Predictions depend on time step size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Thermodynamic consistency not fulfilled!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9BCD-CA3D-0261-8FC2-79712B2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788839-6759-592B-7359-A0F789DC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07E071-7FC6-49BB-6475-05DC024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08A1BC-34D9-5692-6592-632CE372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17EF77-6C6E-D83C-9444-B0730B50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826302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Standard Maxwell model: </a:t>
                </a:r>
              </a:p>
              <a:p>
                <a:r>
                  <a:rPr lang="en-US" sz="1600" dirty="0"/>
                  <a:t>Not trainable, analytical solution</a:t>
                </a:r>
              </a:p>
              <a:p>
                <a:r>
                  <a:rPr lang="en-US" sz="1600" dirty="0"/>
                  <a:t>Was used for data generation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Generalized Maxwell model: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den>
                    </m:f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𝑭𝑭𝑵𝑵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/>
                    </m:sSup>
                  </m:oMath>
                </a14:m>
                <a:endParaRPr lang="de-DE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  <a:blipFill>
                <a:blip r:embed="rId3"/>
                <a:stretch>
                  <a:fillRect l="-3125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9C39A4F-B3EA-7049-56EC-FE2721E0C6B7}"/>
              </a:ext>
            </a:extLst>
          </p:cNvPr>
          <p:cNvGrpSpPr/>
          <p:nvPr/>
        </p:nvGrpSpPr>
        <p:grpSpPr>
          <a:xfrm>
            <a:off x="3363498" y="4801272"/>
            <a:ext cx="3692356" cy="1703721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C7EF771-341A-2A68-60C4-8A4F1F5384FF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AD9953A-1258-AB13-670C-6C0D39EE3B7A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49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Standard Maxwell Model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our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basis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GMM </a:t>
              </a:r>
              <a:r>
                <a:rPr lang="de-DE" sz="1600" dirty="0" err="1">
                  <a:ea typeface="Cambria Math" panose="02040503050406030204" pitchFamily="18" charset="0"/>
                </a:rPr>
                <a:t>more</a:t>
              </a:r>
              <a:r>
                <a:rPr lang="de-DE" sz="1600" dirty="0">
                  <a:ea typeface="Cambria Math" panose="02040503050406030204" pitchFamily="18" charset="0"/>
                </a:rPr>
                <a:t> flexible, but </a:t>
              </a:r>
              <a:r>
                <a:rPr lang="de-DE" sz="1600" dirty="0" err="1">
                  <a:ea typeface="Cambria Math" panose="02040503050406030204" pitchFamily="18" charset="0"/>
                </a:rPr>
                <a:t>we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only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approx</a:t>
              </a:r>
              <a:r>
                <a:rPr lang="de-DE" sz="1600" dirty="0">
                  <a:ea typeface="Cambria Math" panose="02040503050406030204" pitchFamily="18" charset="0"/>
                </a:rPr>
                <a:t>. a </a:t>
              </a:r>
              <a:r>
                <a:rPr lang="de-DE" sz="1600" dirty="0" err="1">
                  <a:ea typeface="Cambria Math" panose="02040503050406030204" pitchFamily="18" charset="0"/>
                </a:rPr>
                <a:t>constant</a:t>
              </a:r>
              <a:r>
                <a:rPr lang="de-DE" sz="1600" dirty="0">
                  <a:ea typeface="Cambria Math" panose="02040503050406030204" pitchFamily="18" charset="0"/>
                </a:rPr>
                <a:t>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increase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with</a:t>
              </a:r>
              <a:r>
                <a:rPr lang="de-DE" sz="1600" dirty="0">
                  <a:ea typeface="Cambria Math" panose="02040503050406030204" pitchFamily="18" charset="0"/>
                </a:rPr>
                <a:t> NN </a:t>
              </a:r>
              <a:r>
                <a:rPr lang="de-DE" sz="1600" dirty="0" err="1">
                  <a:ea typeface="Cambria Math" panose="02040503050406030204" pitchFamily="18" charset="0"/>
                </a:rPr>
                <a:t>size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2880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217800" lvl="1" indent="-84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  <a:blipFill>
                <a:blip r:embed="rId4"/>
                <a:stretch>
                  <a:fillRect l="-3344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/>
                  <a:t>[4,1] and [16,1]</a:t>
                </a:r>
              </a:p>
              <a:p>
                <a:pPr lvl="1"/>
                <a:r>
                  <a:rPr lang="en-US" sz="1600" dirty="0"/>
                  <a:t>5,000 and 10,000 epochs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  <a:blipFill>
                <a:blip r:embed="rId5"/>
                <a:stretch>
                  <a:fillRect l="-3346" t="-4950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20D3EA7-670F-09C5-1E6A-7E8CD234BB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68" y="2446721"/>
            <a:ext cx="4389816" cy="21805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C099F51-A97B-DA5C-40EF-52F05D3A446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68" y="2446721"/>
            <a:ext cx="4388400" cy="2192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F64908D-4C26-A3BF-BBD3-A1AB333412D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68" y="2462907"/>
            <a:ext cx="4388400" cy="2170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1267AAF-9901-76F3-5FEF-28C002948D9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99552" y="2446164"/>
            <a:ext cx="4388400" cy="2170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7BE4792-B4CA-6C5E-0070-13CE029D75F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552" y="2488898"/>
            <a:ext cx="4388400" cy="21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D8447-8025-5877-8AAB-A7162620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2CF11-850F-D19B-2422-8B3189EE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8D342-484A-B573-DB41-0C993694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4E1A9B-D9CD-AD94-117A-1A0176B3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A222C7DB-EAA3-FA40-E02D-2A88C5E5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Generalized Standard Materials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2315E6-A2F4-EAB5-4222-98E0B093B702}"/>
              </a:ext>
            </a:extLst>
          </p:cNvPr>
          <p:cNvGrpSpPr/>
          <p:nvPr/>
        </p:nvGrpSpPr>
        <p:grpSpPr>
          <a:xfrm>
            <a:off x="3547939" y="4613826"/>
            <a:ext cx="3692356" cy="190935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82635B9-B3E8-A4F7-AB09-DA9A86CF1C77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13A260-5644-58DC-DB6E-020FF8C97E62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219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Intrapolation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700" b="1" dirty="0"/>
                  <a:t>Calibration of the model</a:t>
                </a:r>
                <a:r>
                  <a:rPr lang="en-US" sz="1700" dirty="0"/>
                  <a:t>:</a:t>
                </a:r>
              </a:p>
              <a:p>
                <a:r>
                  <a:rPr lang="de-DE" sz="18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800" dirty="0">
                    <a:ea typeface="Cambria Math" panose="02040503050406030204" pitchFamily="18" charset="0"/>
                  </a:rPr>
                  <a:t> B)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2,3</m:t>
                        </m:r>
                      </m:e>
                    </m:d>
                  </m:oMath>
                </a14:m>
                <a:endParaRPr lang="de-DE" sz="1800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[16,1]</a:t>
                </a:r>
              </a:p>
              <a:p>
                <a:r>
                  <a:rPr lang="en-US" sz="1800" dirty="0"/>
                  <a:t>10,000 epochs</a:t>
                </a:r>
                <a:r>
                  <a:rPr lang="en-US" sz="1900" dirty="0"/>
                  <a:t>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  <a:blipFill>
                <a:blip r:embed="rId3"/>
                <a:stretch>
                  <a:fillRect l="-2711" t="-784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Generalized standard materials: </a:t>
                </a:r>
                <a:endParaRPr lang="de-DE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𝐹𝐹𝑁𝑁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de-DE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  <a:blipFill>
                <a:blip r:embed="rId4"/>
                <a:stretch>
                  <a:fillRect l="-3717" t="-4444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3618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109800" lvl="1" indent="-48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400" b="1" dirty="0"/>
                                  <m:t> </m:t>
                                </m:r>
                              </m:num>
                              <m:den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  <a:blipFill>
                <a:blip r:embed="rId5"/>
                <a:stretch>
                  <a:fillRect l="-2118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96300B5B-BF31-65DB-041B-61C09B7D71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05" y="4613827"/>
            <a:ext cx="3556800" cy="1900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F46511-9E25-FF80-7EFC-AC987CB174D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64" y="2425050"/>
            <a:ext cx="3556689" cy="1901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7589ED-584D-3CDF-28E6-69EC33F14B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07153" y="2425050"/>
            <a:ext cx="3556800" cy="1900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EAE43B-3E0C-E679-9BD7-61094AAE56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29905" y="4622382"/>
            <a:ext cx="35568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2788-D4D4-7249-2941-039AF714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B705F-0DF7-2D24-8A73-FFAD636A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BC2918-7774-E8DD-A6DF-5612C874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F3570B-8746-6DB0-1B05-B0F76A29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63848D-D57C-E343-F04C-DED05351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Generalized Standard Materials 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E44DD9-460F-E480-BCA4-AEAE52B85AEC}"/>
              </a:ext>
            </a:extLst>
          </p:cNvPr>
          <p:cNvGrpSpPr/>
          <p:nvPr/>
        </p:nvGrpSpPr>
        <p:grpSpPr>
          <a:xfrm>
            <a:off x="3480599" y="1269001"/>
            <a:ext cx="3692356" cy="4214127"/>
            <a:chOff x="431002" y="4224812"/>
            <a:chExt cx="3692129" cy="2731372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7436CD2-9586-2B5B-9A6B-99036C1CAF0C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549461A-5A39-BD1D-1D81-D063425EF521}"/>
                </a:ext>
              </a:extLst>
            </p:cNvPr>
            <p:cNvSpPr txBox="1"/>
            <p:nvPr/>
          </p:nvSpPr>
          <p:spPr>
            <a:xfrm>
              <a:off x="431002" y="4263145"/>
              <a:ext cx="3653542" cy="2693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ea typeface="Cambria Math" panose="02040503050406030204" pitchFamily="18" charset="0"/>
                </a:rPr>
                <a:t>Simple RNN:</a:t>
              </a:r>
            </a:p>
            <a:p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No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knowledge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to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unseen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data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not </a:t>
              </a:r>
              <a:r>
                <a:rPr lang="de-DE" sz="1600" dirty="0" err="1">
                  <a:ea typeface="Cambria Math" panose="02040503050406030204" pitchFamily="18" charset="0"/>
                </a:rPr>
                <a:t>perfect</a:t>
              </a:r>
              <a:r>
                <a:rPr lang="de-DE" sz="1600" dirty="0">
                  <a:ea typeface="Cambria Math" panose="02040503050406030204" pitchFamily="18" charset="0"/>
                </a:rPr>
                <a:t> but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r>
                <a:rPr lang="de-DE" sz="1600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b="1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b="1" dirty="0">
                  <a:ea typeface="Cambria Math" panose="02040503050406030204" pitchFamily="18" charset="0"/>
                </a:rPr>
                <a:t> not </a:t>
              </a:r>
              <a:r>
                <a:rPr lang="de-DE" sz="1600" b="1" dirty="0" err="1">
                  <a:ea typeface="Cambria Math" panose="02040503050406030204" pitchFamily="18" charset="0"/>
                </a:rPr>
                <a:t>fulfilled</a:t>
              </a:r>
              <a:r>
                <a:rPr lang="de-DE" sz="1600" b="1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Since</a:t>
              </a:r>
              <a:r>
                <a:rPr lang="de-DE" sz="1600" dirty="0">
                  <a:ea typeface="Cambria Math" panose="02040503050406030204" pitchFamily="18" charset="0"/>
                </a:rPr>
                <a:t> time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an </a:t>
              </a:r>
              <a:r>
                <a:rPr lang="de-DE" sz="1600" dirty="0" err="1">
                  <a:ea typeface="Cambria Math" panose="02040503050406030204" pitchFamily="18" charset="0"/>
                </a:rPr>
                <a:t>input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parameter</a:t>
              </a:r>
              <a:r>
                <a:rPr lang="de-DE" sz="1600" dirty="0">
                  <a:ea typeface="Cambria Math" panose="02040503050406030204" pitchFamily="18" charset="0"/>
                </a:rPr>
                <a:t>,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result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strongly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dependent</a:t>
              </a:r>
              <a:r>
                <a:rPr lang="de-DE" sz="1600" dirty="0">
                  <a:ea typeface="Cambria Math" panose="02040503050406030204" pitchFamily="18" charset="0"/>
                </a:rPr>
                <a:t> on time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E3E612-F6E7-D786-ACE0-2F9851D071AA}"/>
              </a:ext>
            </a:extLst>
          </p:cNvPr>
          <p:cNvGrpSpPr/>
          <p:nvPr/>
        </p:nvGrpSpPr>
        <p:grpSpPr>
          <a:xfrm>
            <a:off x="7456701" y="1269000"/>
            <a:ext cx="3692356" cy="3600000"/>
            <a:chOff x="431002" y="4224812"/>
            <a:chExt cx="3692129" cy="233332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35F0832-22EF-7E3C-9D00-600C3E47BDA9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BE44D1E-E3C7-EB43-32FF-D07B856D4744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04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 err="1">
                  <a:ea typeface="Cambria Math" panose="02040503050406030204" pitchFamily="18" charset="0"/>
                </a:rPr>
                <a:t>Generalized</a:t>
              </a:r>
              <a:r>
                <a:rPr lang="de-DE" sz="1600" b="1" dirty="0">
                  <a:ea typeface="Cambria Math" panose="02040503050406030204" pitchFamily="18" charset="0"/>
                </a:rPr>
                <a:t> Standard Materials:</a:t>
              </a:r>
            </a:p>
            <a:p>
              <a:pPr>
                <a:lnSpc>
                  <a:spcPct val="150000"/>
                </a:lnSpc>
              </a:pPr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Intrapolation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b="1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is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ensured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through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the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b="1" dirty="0">
                  <a:ea typeface="Cambria Math" panose="02040503050406030204" pitchFamily="18" charset="0"/>
                </a:rPr>
                <a:t> potential.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3BFD-66CA-1788-15B6-3A20BBB0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1A629-4AD1-5534-CBC4-BA1C797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1326E-AABF-C47F-761C-91FCDEC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8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066D83-886E-74EA-2156-10A962C2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val 244">
            <a:extLst>
              <a:ext uri="{FF2B5EF4-FFF2-40B4-BE49-F238E27FC236}">
                <a16:creationId xmlns:a16="http://schemas.microsoft.com/office/drawing/2014/main" id="{7650D6FA-EC2C-191A-C795-FF93E021A05B}"/>
              </a:ext>
            </a:extLst>
          </p:cNvPr>
          <p:cNvSpPr/>
          <p:nvPr/>
        </p:nvSpPr>
        <p:spPr>
          <a:xfrm>
            <a:off x="6651466" y="3154903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4B4FD1B-FE26-B91E-BE0A-6CF7C30614D0}"/>
              </a:ext>
            </a:extLst>
          </p:cNvPr>
          <p:cNvSpPr/>
          <p:nvPr/>
        </p:nvSpPr>
        <p:spPr>
          <a:xfrm>
            <a:off x="6635737" y="5038477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A19A0D-8F94-B6C5-E518-CE50DC8A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21075"/>
            <a:ext cx="8976000" cy="532318"/>
          </a:xfrm>
        </p:spPr>
        <p:txBody>
          <a:bodyPr anchor="t">
            <a:normAutofit/>
          </a:bodyPr>
          <a:lstStyle/>
          <a:p>
            <a:r>
              <a:rPr lang="de-DE" sz="3200" dirty="0"/>
              <a:t>RNN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A201F-C0F7-D5B9-4EC1-31DA5BDF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31.01.25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95EE45-5B16-348E-C889-FD149AD2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8B5BD5-EC30-372B-974A-10709D92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1</a:t>
            </a:r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A38EFE79-FE3D-69A5-A927-39F8CD63E3CB}"/>
              </a:ext>
            </a:extLst>
          </p:cNvPr>
          <p:cNvGrpSpPr/>
          <p:nvPr/>
        </p:nvGrpSpPr>
        <p:grpSpPr>
          <a:xfrm>
            <a:off x="1416000" y="3429000"/>
            <a:ext cx="2918152" cy="2278065"/>
            <a:chOff x="5816219" y="1449721"/>
            <a:chExt cx="2918152" cy="2278065"/>
          </a:xfrm>
        </p:grpSpPr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16590DEA-762A-1DC3-7756-8056C4BBBABE}"/>
                </a:ext>
              </a:extLst>
            </p:cNvPr>
            <p:cNvGrpSpPr/>
            <p:nvPr/>
          </p:nvGrpSpPr>
          <p:grpSpPr>
            <a:xfrm>
              <a:off x="5896200" y="1449721"/>
              <a:ext cx="2782919" cy="2278065"/>
              <a:chOff x="5896200" y="1449721"/>
              <a:chExt cx="2782919" cy="2278065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EBBBD37-8FD0-895A-7504-B930A4C0F815}"/>
                  </a:ext>
                </a:extLst>
              </p:cNvPr>
              <p:cNvGrpSpPr/>
              <p:nvPr/>
            </p:nvGrpSpPr>
            <p:grpSpPr>
              <a:xfrm>
                <a:off x="5896200" y="1548190"/>
                <a:ext cx="1959487" cy="2179596"/>
                <a:chOff x="994750" y="1964908"/>
                <a:chExt cx="1959487" cy="2179596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C049EB5D-82BA-D344-7210-E2B2CF16003E}"/>
                    </a:ext>
                  </a:extLst>
                </p:cNvPr>
                <p:cNvGrpSpPr/>
                <p:nvPr/>
              </p:nvGrpSpPr>
              <p:grpSpPr>
                <a:xfrm>
                  <a:off x="994750" y="1964908"/>
                  <a:ext cx="1525250" cy="1646585"/>
                  <a:chOff x="994750" y="1964908"/>
                  <a:chExt cx="1525250" cy="1646585"/>
                </a:xfrm>
              </p:grpSpPr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91F1200D-CFBB-06A9-D9F3-0B54F9698546}"/>
                      </a:ext>
                    </a:extLst>
                  </p:cNvPr>
                  <p:cNvSpPr/>
                  <p:nvPr/>
                </p:nvSpPr>
                <p:spPr>
                  <a:xfrm>
                    <a:off x="994750" y="2304258"/>
                    <a:ext cx="432000" cy="43200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E064E52-1C29-B3AC-BF2A-388AF38E3C96}"/>
                      </a:ext>
                    </a:extLst>
                  </p:cNvPr>
                  <p:cNvSpPr/>
                  <p:nvPr/>
                </p:nvSpPr>
                <p:spPr>
                  <a:xfrm>
                    <a:off x="2160000" y="247313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45A4B3D-3E21-83C2-A17D-5C8840CA709F}"/>
                      </a:ext>
                    </a:extLst>
                  </p:cNvPr>
                  <p:cNvSpPr/>
                  <p:nvPr/>
                </p:nvSpPr>
                <p:spPr>
                  <a:xfrm>
                    <a:off x="2160000" y="19649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7120DA94-6F25-D26C-48EB-3326EC59B7DC}"/>
                      </a:ext>
                    </a:extLst>
                  </p:cNvPr>
                  <p:cNvSpPr/>
                  <p:nvPr/>
                </p:nvSpPr>
                <p:spPr>
                  <a:xfrm>
                    <a:off x="2160000" y="3250318"/>
                    <a:ext cx="360000" cy="361175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4" name="Gerade Verbindung mit Pfeil 83">
                    <a:extLst>
                      <a:ext uri="{FF2B5EF4-FFF2-40B4-BE49-F238E27FC236}">
                        <a16:creationId xmlns:a16="http://schemas.microsoft.com/office/drawing/2014/main" id="{CF4D8C38-F27E-9E0E-48BC-115427F6D7E5}"/>
                      </a:ext>
                    </a:extLst>
                  </p:cNvPr>
                  <p:cNvCxnSpPr>
                    <a:cxnSpLocks/>
                    <a:stCxn id="91" idx="6"/>
                    <a:endCxn id="77" idx="2"/>
                  </p:cNvCxnSpPr>
                  <p:nvPr/>
                </p:nvCxnSpPr>
                <p:spPr>
                  <a:xfrm flipV="1">
                    <a:off x="1426750" y="2144908"/>
                    <a:ext cx="733250" cy="3753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 Verbindung mit Pfeil 84">
                    <a:extLst>
                      <a:ext uri="{FF2B5EF4-FFF2-40B4-BE49-F238E27FC236}">
                        <a16:creationId xmlns:a16="http://schemas.microsoft.com/office/drawing/2014/main" id="{4CCBE716-25FF-76C4-8473-FF14B27F92C8}"/>
                      </a:ext>
                    </a:extLst>
                  </p:cNvPr>
                  <p:cNvCxnSpPr>
                    <a:cxnSpLocks/>
                    <a:stCxn id="91" idx="6"/>
                    <a:endCxn id="72" idx="1"/>
                  </p:cNvCxnSpPr>
                  <p:nvPr/>
                </p:nvCxnSpPr>
                <p:spPr>
                  <a:xfrm>
                    <a:off x="1426750" y="2520258"/>
                    <a:ext cx="785971" cy="55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 Verbindung mit Pfeil 85">
                    <a:extLst>
                      <a:ext uri="{FF2B5EF4-FFF2-40B4-BE49-F238E27FC236}">
                        <a16:creationId xmlns:a16="http://schemas.microsoft.com/office/drawing/2014/main" id="{1D2B4F00-2D78-C587-E8D3-7CC6A419171D}"/>
                      </a:ext>
                    </a:extLst>
                  </p:cNvPr>
                  <p:cNvCxnSpPr>
                    <a:cxnSpLocks/>
                    <a:stCxn id="91" idx="6"/>
                    <a:endCxn id="80" idx="1"/>
                  </p:cNvCxnSpPr>
                  <p:nvPr/>
                </p:nvCxnSpPr>
                <p:spPr>
                  <a:xfrm>
                    <a:off x="1426750" y="2520258"/>
                    <a:ext cx="785971" cy="78295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Abgerundetes Rechteck 58">
                  <a:extLst>
                    <a:ext uri="{FF2B5EF4-FFF2-40B4-BE49-F238E27FC236}">
                      <a16:creationId xmlns:a16="http://schemas.microsoft.com/office/drawing/2014/main" id="{AE071604-4468-8696-21E8-2FED3903AAE1}"/>
                    </a:ext>
                  </a:extLst>
                </p:cNvPr>
                <p:cNvSpPr/>
                <p:nvPr/>
              </p:nvSpPr>
              <p:spPr>
                <a:xfrm>
                  <a:off x="1762345" y="3835031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FFNN</a:t>
                  </a:r>
                </a:p>
              </p:txBody>
            </p:sp>
          </p:grpSp>
          <p:sp>
            <p:nvSpPr>
              <p:cNvPr id="105" name="Abgerundetes Rechteck 104">
                <a:extLst>
                  <a:ext uri="{FF2B5EF4-FFF2-40B4-BE49-F238E27FC236}">
                    <a16:creationId xmlns:a16="http://schemas.microsoft.com/office/drawing/2014/main" id="{49FA1021-0023-FCE7-A348-1A20768FC1AF}"/>
                  </a:ext>
                </a:extLst>
              </p:cNvPr>
              <p:cNvSpPr/>
              <p:nvPr/>
            </p:nvSpPr>
            <p:spPr>
              <a:xfrm>
                <a:off x="6928619" y="1449721"/>
                <a:ext cx="579551" cy="1800000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A06E10B-1E94-8DC4-1347-52CB2623C1D3}"/>
                  </a:ext>
                </a:extLst>
              </p:cNvPr>
              <p:cNvCxnSpPr>
                <a:cxnSpLocks/>
                <a:stCxn id="77" idx="6"/>
                <a:endCxn id="147" idx="1"/>
              </p:cNvCxnSpPr>
              <p:nvPr/>
            </p:nvCxnSpPr>
            <p:spPr>
              <a:xfrm>
                <a:off x="7421450" y="1728190"/>
                <a:ext cx="888934" cy="2226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DDD7C920-A1B0-DD7F-23E2-40D890E00F48}"/>
                  </a:ext>
                </a:extLst>
              </p:cNvPr>
              <p:cNvCxnSpPr>
                <a:cxnSpLocks/>
                <a:stCxn id="77" idx="5"/>
                <a:endCxn id="184" idx="1"/>
              </p:cNvCxnSpPr>
              <p:nvPr/>
            </p:nvCxnSpPr>
            <p:spPr>
              <a:xfrm>
                <a:off x="7368729" y="1855469"/>
                <a:ext cx="941655" cy="70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7E5592EF-CA81-4708-0702-28AF298672AD}"/>
                  </a:ext>
                </a:extLst>
              </p:cNvPr>
              <p:cNvCxnSpPr>
                <a:cxnSpLocks/>
                <a:stCxn id="72" idx="6"/>
                <a:endCxn id="147" idx="3"/>
              </p:cNvCxnSpPr>
              <p:nvPr/>
            </p:nvCxnSpPr>
            <p:spPr>
              <a:xfrm>
                <a:off x="7421450" y="2236416"/>
                <a:ext cx="888934" cy="19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1ADF6A7-776C-C2F3-E8F2-6E24FCD9029C}"/>
                  </a:ext>
                </a:extLst>
              </p:cNvPr>
              <p:cNvCxnSpPr>
                <a:cxnSpLocks/>
                <a:stCxn id="72" idx="5"/>
                <a:endCxn id="184" idx="2"/>
              </p:cNvCxnSpPr>
              <p:nvPr/>
            </p:nvCxnSpPr>
            <p:spPr>
              <a:xfrm>
                <a:off x="7368729" y="2363695"/>
                <a:ext cx="878390" cy="345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83E331A-32F6-B2A4-F64E-D5F1D3E191DA}"/>
                  </a:ext>
                </a:extLst>
              </p:cNvPr>
              <p:cNvSpPr/>
              <p:nvPr/>
            </p:nvSpPr>
            <p:spPr>
              <a:xfrm>
                <a:off x="5896200" y="2537102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5384FB16-2CEB-9201-615B-FF27163CCD0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1718144"/>
                <a:ext cx="754955" cy="10349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44DFAE45-D627-4580-A697-F7DA7B5FB5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2257205"/>
                <a:ext cx="774282" cy="495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7D6ADA77-12A1-0977-C84F-A91EFD9BF7B2}"/>
                  </a:ext>
                </a:extLst>
              </p:cNvPr>
              <p:cNvCxnSpPr>
                <a:cxnSpLocks/>
                <a:stCxn id="110" idx="6"/>
                <a:endCxn id="80" idx="2"/>
              </p:cNvCxnSpPr>
              <p:nvPr/>
            </p:nvCxnSpPr>
            <p:spPr>
              <a:xfrm>
                <a:off x="6328200" y="2753102"/>
                <a:ext cx="733250" cy="2610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C5FDB16-5586-9891-6F78-1C3C3764F4D7}"/>
                  </a:ext>
                </a:extLst>
              </p:cNvPr>
              <p:cNvSpPr/>
              <p:nvPr/>
            </p:nvSpPr>
            <p:spPr>
              <a:xfrm>
                <a:off x="8247119" y="1887540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61794A1-9F35-B3EF-67A4-87911595DFC1}"/>
                  </a:ext>
                </a:extLst>
              </p:cNvPr>
              <p:cNvSpPr/>
              <p:nvPr/>
            </p:nvSpPr>
            <p:spPr>
              <a:xfrm>
                <a:off x="8247119" y="2493045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Gerade Verbindung mit Pfeil 191">
                <a:extLst>
                  <a:ext uri="{FF2B5EF4-FFF2-40B4-BE49-F238E27FC236}">
                    <a16:creationId xmlns:a16="http://schemas.microsoft.com/office/drawing/2014/main" id="{4E487907-C07C-5D6F-E540-B68C2D499D9E}"/>
                  </a:ext>
                </a:extLst>
              </p:cNvPr>
              <p:cNvCxnSpPr>
                <a:cxnSpLocks/>
                <a:stCxn id="80" idx="6"/>
                <a:endCxn id="184" idx="3"/>
              </p:cNvCxnSpPr>
              <p:nvPr/>
            </p:nvCxnSpPr>
            <p:spPr>
              <a:xfrm flipV="1">
                <a:off x="7421450" y="2861780"/>
                <a:ext cx="888934" cy="152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82EF4CBE-1A4B-2993-DBD5-12B4CD0C5D73}"/>
                  </a:ext>
                </a:extLst>
              </p:cNvPr>
              <p:cNvCxnSpPr>
                <a:cxnSpLocks/>
                <a:stCxn id="80" idx="6"/>
                <a:endCxn id="147" idx="2"/>
              </p:cNvCxnSpPr>
              <p:nvPr/>
            </p:nvCxnSpPr>
            <p:spPr>
              <a:xfrm flipV="1">
                <a:off x="7421450" y="2103540"/>
                <a:ext cx="825669" cy="9106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6BCDC83-F360-1B7D-D0F6-A4B69981868A}"/>
                  </a:ext>
                </a:extLst>
              </p:cNvPr>
              <p:cNvSpPr/>
              <p:nvPr/>
            </p:nvSpPr>
            <p:spPr>
              <a:xfrm>
                <a:off x="7208170" y="2448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ECF4D96-1E3D-A171-88E1-D8A8B0972736}"/>
                  </a:ext>
                </a:extLst>
              </p:cNvPr>
              <p:cNvSpPr/>
              <p:nvPr/>
            </p:nvSpPr>
            <p:spPr>
              <a:xfrm>
                <a:off x="7208170" y="2556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322DAB8-6A4C-21B4-EB42-9B169D4A987F}"/>
                  </a:ext>
                </a:extLst>
              </p:cNvPr>
              <p:cNvSpPr/>
              <p:nvPr/>
            </p:nvSpPr>
            <p:spPr>
              <a:xfrm>
                <a:off x="7208170" y="2664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/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/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/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/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8" name="Rechteck 227">
            <a:extLst>
              <a:ext uri="{FF2B5EF4-FFF2-40B4-BE49-F238E27FC236}">
                <a16:creationId xmlns:a16="http://schemas.microsoft.com/office/drawing/2014/main" id="{5B929EBB-88AA-E057-ABFF-686730E033D9}"/>
              </a:ext>
            </a:extLst>
          </p:cNvPr>
          <p:cNvSpPr/>
          <p:nvPr/>
        </p:nvSpPr>
        <p:spPr>
          <a:xfrm>
            <a:off x="6430608" y="3957946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4BD71A0C-92D9-D580-69AA-E19E3B86C805}"/>
              </a:ext>
            </a:extLst>
          </p:cNvPr>
          <p:cNvSpPr txBox="1"/>
          <p:nvPr/>
        </p:nvSpPr>
        <p:spPr>
          <a:xfrm>
            <a:off x="6467568" y="4125515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D733687F-DC11-4AD4-4D50-0B2CB0AB1F69}"/>
              </a:ext>
            </a:extLst>
          </p:cNvPr>
          <p:cNvCxnSpPr>
            <a:cxnSpLocks/>
            <a:endCxn id="228" idx="1"/>
          </p:cNvCxnSpPr>
          <p:nvPr/>
        </p:nvCxnSpPr>
        <p:spPr>
          <a:xfrm>
            <a:off x="5662124" y="4317946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/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/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 Verbindung mit Pfeil 238">
            <a:extLst>
              <a:ext uri="{FF2B5EF4-FFF2-40B4-BE49-F238E27FC236}">
                <a16:creationId xmlns:a16="http://schemas.microsoft.com/office/drawing/2014/main" id="{FC68B74E-B574-C8EC-4D0F-23310C274BE6}"/>
              </a:ext>
            </a:extLst>
          </p:cNvPr>
          <p:cNvCxnSpPr>
            <a:cxnSpLocks/>
            <a:stCxn id="238" idx="0"/>
            <a:endCxn id="228" idx="2"/>
          </p:cNvCxnSpPr>
          <p:nvPr/>
        </p:nvCxnSpPr>
        <p:spPr>
          <a:xfrm flipV="1">
            <a:off x="6851737" y="4677946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/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661BD7AF-80B1-E8A9-8A87-B9DCCA264901}"/>
              </a:ext>
            </a:extLst>
          </p:cNvPr>
          <p:cNvCxnSpPr>
            <a:cxnSpLocks/>
          </p:cNvCxnSpPr>
          <p:nvPr/>
        </p:nvCxnSpPr>
        <p:spPr>
          <a:xfrm flipV="1">
            <a:off x="6854378" y="360199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E30AF13A-E598-F965-124A-563EE4BF7EAD}"/>
              </a:ext>
            </a:extLst>
          </p:cNvPr>
          <p:cNvSpPr/>
          <p:nvPr/>
        </p:nvSpPr>
        <p:spPr>
          <a:xfrm>
            <a:off x="8247833" y="3151804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7CFF494-2695-FAC6-CBF9-D514E1BC291F}"/>
              </a:ext>
            </a:extLst>
          </p:cNvPr>
          <p:cNvSpPr/>
          <p:nvPr/>
        </p:nvSpPr>
        <p:spPr>
          <a:xfrm>
            <a:off x="8232104" y="5035378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4F341E52-5914-3002-F7BF-B62D5CE481CD}"/>
              </a:ext>
            </a:extLst>
          </p:cNvPr>
          <p:cNvSpPr/>
          <p:nvPr/>
        </p:nvSpPr>
        <p:spPr>
          <a:xfrm>
            <a:off x="8026975" y="3954847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2F6653EF-3518-4193-66DD-167A8266FF01}"/>
              </a:ext>
            </a:extLst>
          </p:cNvPr>
          <p:cNvSpPr txBox="1"/>
          <p:nvPr/>
        </p:nvSpPr>
        <p:spPr>
          <a:xfrm>
            <a:off x="8063935" y="4122416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2A2547B2-D4CA-00FB-8393-712C7B1F3410}"/>
              </a:ext>
            </a:extLst>
          </p:cNvPr>
          <p:cNvCxnSpPr>
            <a:cxnSpLocks/>
            <a:stCxn id="231" idx="3"/>
            <a:endCxn id="251" idx="1"/>
          </p:cNvCxnSpPr>
          <p:nvPr/>
        </p:nvCxnSpPr>
        <p:spPr>
          <a:xfrm>
            <a:off x="7309826" y="4310181"/>
            <a:ext cx="717149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/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/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4AFA1C19-AC9A-3CD7-76BD-65096831D079}"/>
              </a:ext>
            </a:extLst>
          </p:cNvPr>
          <p:cNvCxnSpPr>
            <a:cxnSpLocks/>
            <a:stCxn id="250" idx="0"/>
            <a:endCxn id="251" idx="2"/>
          </p:cNvCxnSpPr>
          <p:nvPr/>
        </p:nvCxnSpPr>
        <p:spPr>
          <a:xfrm flipV="1">
            <a:off x="8448104" y="4674847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/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3E5D312E-2AC1-C4FD-F92F-6C27D67BE4E6}"/>
              </a:ext>
            </a:extLst>
          </p:cNvPr>
          <p:cNvCxnSpPr>
            <a:cxnSpLocks/>
          </p:cNvCxnSpPr>
          <p:nvPr/>
        </p:nvCxnSpPr>
        <p:spPr>
          <a:xfrm flipV="1">
            <a:off x="8450745" y="3598892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574B3155-7EC9-A231-8D74-02536F19A86D}"/>
              </a:ext>
            </a:extLst>
          </p:cNvPr>
          <p:cNvSpPr/>
          <p:nvPr/>
        </p:nvSpPr>
        <p:spPr>
          <a:xfrm>
            <a:off x="9874812" y="3165322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A567451-BCD9-17B1-198A-DF25CF0935B9}"/>
              </a:ext>
            </a:extLst>
          </p:cNvPr>
          <p:cNvSpPr/>
          <p:nvPr/>
        </p:nvSpPr>
        <p:spPr>
          <a:xfrm>
            <a:off x="9859083" y="5048896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5F06E8D3-FA38-EF7A-E110-42E2A901B84E}"/>
              </a:ext>
            </a:extLst>
          </p:cNvPr>
          <p:cNvSpPr/>
          <p:nvPr/>
        </p:nvSpPr>
        <p:spPr>
          <a:xfrm>
            <a:off x="9653954" y="3968365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BFD81074-9DBA-F4DC-2A0B-06E6B5F9B6F9}"/>
              </a:ext>
            </a:extLst>
          </p:cNvPr>
          <p:cNvSpPr txBox="1"/>
          <p:nvPr/>
        </p:nvSpPr>
        <p:spPr>
          <a:xfrm>
            <a:off x="9690914" y="4135934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770ACA3-2827-3A52-830D-D7117E04FA6C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8885470" y="4328365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/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/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5B48B5B1-B5DF-E80B-AFD0-3137B9B56E2E}"/>
              </a:ext>
            </a:extLst>
          </p:cNvPr>
          <p:cNvCxnSpPr>
            <a:cxnSpLocks/>
            <a:stCxn id="260" idx="0"/>
            <a:endCxn id="261" idx="2"/>
          </p:cNvCxnSpPr>
          <p:nvPr/>
        </p:nvCxnSpPr>
        <p:spPr>
          <a:xfrm flipV="1">
            <a:off x="10075083" y="4688365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/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D385640D-D6BF-D8E3-6854-606FEE1DB01B}"/>
              </a:ext>
            </a:extLst>
          </p:cNvPr>
          <p:cNvCxnSpPr>
            <a:cxnSpLocks/>
          </p:cNvCxnSpPr>
          <p:nvPr/>
        </p:nvCxnSpPr>
        <p:spPr>
          <a:xfrm flipV="1">
            <a:off x="10077724" y="361241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2C745A-E4B4-418F-94D3-CDF629BDDBC6}"/>
              </a:ext>
            </a:extLst>
          </p:cNvPr>
          <p:cNvSpPr/>
          <p:nvPr/>
        </p:nvSpPr>
        <p:spPr>
          <a:xfrm>
            <a:off x="1142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3C131-7087-D82D-CDB9-CDB142E778FA}"/>
              </a:ext>
            </a:extLst>
          </p:cNvPr>
          <p:cNvSpPr/>
          <p:nvPr/>
        </p:nvSpPr>
        <p:spPr>
          <a:xfrm>
            <a:off x="11592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182BE-ED30-2639-3210-F494B2CAB1A3}"/>
              </a:ext>
            </a:extLst>
          </p:cNvPr>
          <p:cNvSpPr/>
          <p:nvPr/>
        </p:nvSpPr>
        <p:spPr>
          <a:xfrm>
            <a:off x="1178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FB4ED31-FE24-F391-DCB1-D67855793026}"/>
              </a:ext>
            </a:extLst>
          </p:cNvPr>
          <p:cNvCxnSpPr>
            <a:cxnSpLocks/>
          </p:cNvCxnSpPr>
          <p:nvPr/>
        </p:nvCxnSpPr>
        <p:spPr>
          <a:xfrm flipV="1">
            <a:off x="10496213" y="4314847"/>
            <a:ext cx="639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/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485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708</Words>
  <Application>Microsoft Macintosh PowerPoint</Application>
  <PresentationFormat>Breitbild</PresentationFormat>
  <Paragraphs>174</Paragraphs>
  <Slides>8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Cambria Math</vt:lpstr>
      <vt:lpstr>Wingdings</vt:lpstr>
      <vt:lpstr>Template</vt:lpstr>
      <vt:lpstr>Benutzerdefiniertes Design</vt:lpstr>
      <vt:lpstr>Tutorial machine learning in solid mechanics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attention!</vt:lpstr>
      <vt:lpstr>RNN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2025-01-31T09:46:23Z</dcterms:modified>
</cp:coreProperties>
</file>